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62" r:id="rId9"/>
    <p:sldId id="265" r:id="rId10"/>
    <p:sldId id="267" r:id="rId11"/>
    <p:sldId id="271" r:id="rId12"/>
    <p:sldId id="273" r:id="rId13"/>
    <p:sldId id="330" r:id="rId14"/>
    <p:sldId id="476" r:id="rId15"/>
    <p:sldId id="478" r:id="rId16"/>
    <p:sldId id="343" r:id="rId17"/>
    <p:sldId id="384" r:id="rId18"/>
    <p:sldId id="393" r:id="rId19"/>
    <p:sldId id="334" r:id="rId20"/>
    <p:sldId id="477" r:id="rId21"/>
    <p:sldId id="495" r:id="rId22"/>
    <p:sldId id="497" r:id="rId23"/>
    <p:sldId id="570" r:id="rId24"/>
    <p:sldId id="619" r:id="rId25"/>
    <p:sldId id="309" r:id="rId26"/>
    <p:sldId id="507" r:id="rId27"/>
    <p:sldId id="572" r:id="rId28"/>
    <p:sldId id="620" r:id="rId29"/>
    <p:sldId id="340" r:id="rId30"/>
    <p:sldId id="512" r:id="rId31"/>
    <p:sldId id="595" r:id="rId32"/>
    <p:sldId id="531" r:id="rId33"/>
    <p:sldId id="621" r:id="rId34"/>
    <p:sldId id="597" r:id="rId35"/>
    <p:sldId id="599" r:id="rId36"/>
    <p:sldId id="622" r:id="rId37"/>
    <p:sldId id="606" r:id="rId38"/>
    <p:sldId id="623" r:id="rId39"/>
    <p:sldId id="604" r:id="rId40"/>
    <p:sldId id="624" r:id="rId41"/>
    <p:sldId id="603" r:id="rId42"/>
    <p:sldId id="625" r:id="rId43"/>
    <p:sldId id="626" r:id="rId44"/>
    <p:sldId id="613" r:id="rId45"/>
    <p:sldId id="627" r:id="rId46"/>
    <p:sldId id="628" r:id="rId47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F40455-88E9-4850-9E9E-BC57C828483A}">
          <p14:sldIdLst>
            <p14:sldId id="256"/>
            <p14:sldId id="326"/>
            <p14:sldId id="327"/>
            <p14:sldId id="328"/>
            <p14:sldId id="329"/>
            <p14:sldId id="272"/>
            <p14:sldId id="258"/>
            <p14:sldId id="262"/>
            <p14:sldId id="265"/>
            <p14:sldId id="267"/>
            <p14:sldId id="271"/>
            <p14:sldId id="273"/>
            <p14:sldId id="330"/>
            <p14:sldId id="476"/>
            <p14:sldId id="478"/>
            <p14:sldId id="343"/>
            <p14:sldId id="384"/>
            <p14:sldId id="393"/>
            <p14:sldId id="334"/>
            <p14:sldId id="477"/>
            <p14:sldId id="495"/>
            <p14:sldId id="497"/>
            <p14:sldId id="570"/>
            <p14:sldId id="619"/>
            <p14:sldId id="309"/>
            <p14:sldId id="507"/>
            <p14:sldId id="572"/>
            <p14:sldId id="620"/>
            <p14:sldId id="340"/>
            <p14:sldId id="512"/>
            <p14:sldId id="595"/>
            <p14:sldId id="531"/>
            <p14:sldId id="621"/>
            <p14:sldId id="597"/>
            <p14:sldId id="599"/>
            <p14:sldId id="622"/>
            <p14:sldId id="606"/>
            <p14:sldId id="623"/>
            <p14:sldId id="604"/>
            <p14:sldId id="624"/>
            <p14:sldId id="603"/>
            <p14:sldId id="625"/>
            <p14:sldId id="626"/>
            <p14:sldId id="613"/>
            <p14:sldId id="627"/>
            <p14:sldId id="6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21/03/2022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21/03/2022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21/03/2022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21/03/2022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21/03/2022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21/03/2022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21/03/2022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342D-7F16-4767-B348-9649D50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0.01% of the </a:t>
            </a:r>
            <a:r>
              <a:rPr lang="it-IT" sz="2000" dirty="0" err="1"/>
              <a:t>permuted</a:t>
            </a:r>
            <a:r>
              <a:rPr lang="it-IT" sz="2000" dirty="0"/>
              <a:t> trials (</a:t>
            </a:r>
            <a:r>
              <a:rPr lang="it-IT" sz="2000" dirty="0" err="1"/>
              <a:t>significance</a:t>
            </a:r>
            <a:r>
              <a:rPr lang="it-IT" sz="2000" dirty="0"/>
              <a:t> = 1%)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1107831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ADD3A-588A-4EAF-A8F7-C577FAE6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479387" y="301313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86" y="1970339"/>
            <a:ext cx="5814016" cy="43605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AA699A-9B15-49EB-B822-37C8E6FC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6" y="571994"/>
            <a:ext cx="5686058" cy="413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581747" y="50938"/>
            <a:ext cx="5245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rank_node+distance</a:t>
            </a:r>
            <a:endParaRPr lang="it-IT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65571" y="2334863"/>
            <a:ext cx="934454" cy="418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554415" y="2379785"/>
            <a:ext cx="517018" cy="553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4B04-F52E-4EFA-B1C1-CE6FEB63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1B14-6BAF-4242-83C8-E6D774FD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025" y="3173029"/>
            <a:ext cx="5756340" cy="30270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7881DF-3FD6-405F-B48B-3E22846C2F62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3E3A3-FE35-42AC-9E17-F7A19435A3FA}"/>
              </a:ext>
            </a:extLst>
          </p:cNvPr>
          <p:cNvSpPr txBox="1"/>
          <p:nvPr/>
        </p:nvSpPr>
        <p:spPr>
          <a:xfrm>
            <a:off x="61693" y="5621351"/>
            <a:ext cx="53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seems</a:t>
            </a:r>
            <a:r>
              <a:rPr lang="it-IT" u="sng" dirty="0"/>
              <a:t> to be the best model. </a:t>
            </a:r>
            <a:r>
              <a:rPr lang="it-IT" u="sng" dirty="0" err="1"/>
              <a:t>Also</a:t>
            </a:r>
            <a:r>
              <a:rPr lang="it-IT" u="sng" dirty="0"/>
              <a:t> </a:t>
            </a:r>
            <a:r>
              <a:rPr lang="it-IT" u="sng" dirty="0" err="1"/>
              <a:t>confirmed</a:t>
            </a:r>
            <a:r>
              <a:rPr lang="it-IT" u="sng" dirty="0"/>
              <a:t> by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EC921-64B0-4B1C-B5DC-8869749B9CF9}"/>
              </a:ext>
            </a:extLst>
          </p:cNvPr>
          <p:cNvSpPr/>
          <p:nvPr/>
        </p:nvSpPr>
        <p:spPr>
          <a:xfrm>
            <a:off x="8305798" y="3909647"/>
            <a:ext cx="562709" cy="676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D9D23-3AEF-49A5-A92C-F95AD81A4DA7}"/>
              </a:ext>
            </a:extLst>
          </p:cNvPr>
          <p:cNvCxnSpPr>
            <a:cxnSpLocks/>
          </p:cNvCxnSpPr>
          <p:nvPr/>
        </p:nvCxnSpPr>
        <p:spPr>
          <a:xfrm flipH="1">
            <a:off x="5272444" y="4575506"/>
            <a:ext cx="3033354" cy="1230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51A7A08-AE9E-400E-A402-1A0F0D9393A7}"/>
              </a:ext>
            </a:extLst>
          </p:cNvPr>
          <p:cNvSpPr/>
          <p:nvPr/>
        </p:nvSpPr>
        <p:spPr>
          <a:xfrm>
            <a:off x="1865604" y="5117123"/>
            <a:ext cx="432391" cy="3693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084F01-067F-4F83-A67A-4F93909E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E9E0BA-FF29-470B-9EBA-32AB7AD01C72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3827-87B5-45D2-967C-E37C2BCF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685952"/>
            <a:ext cx="8608099" cy="340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00380" y="99018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98377" y="20534"/>
            <a:ext cx="403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Permuting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66477" y="4246108"/>
            <a:ext cx="4497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u="sng" dirty="0"/>
              <a:t>497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 (</a:t>
            </a:r>
            <a:r>
              <a:rPr lang="it-IT" sz="1500" b="1" dirty="0"/>
              <a:t>~5%)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C5BA-9BA4-43B9-B79F-A6553F0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58911-1058-4E43-A7D7-0D702D64DE1F}"/>
              </a:ext>
            </a:extLst>
          </p:cNvPr>
          <p:cNvSpPr txBox="1"/>
          <p:nvPr/>
        </p:nvSpPr>
        <p:spPr>
          <a:xfrm>
            <a:off x="6128223" y="1664858"/>
            <a:ext cx="11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2"/>
                </a:solidFill>
              </a:rPr>
              <a:t>rank</a:t>
            </a:r>
            <a:r>
              <a:rPr lang="it-IT" sz="1800" b="1" dirty="0">
                <a:solidFill>
                  <a:schemeClr val="bg2"/>
                </a:solidFill>
              </a:rPr>
              <a:t> </a:t>
            </a:r>
            <a:r>
              <a:rPr lang="it-IT" sz="1800" b="1" dirty="0" err="1">
                <a:solidFill>
                  <a:schemeClr val="bg2"/>
                </a:solidFill>
              </a:rPr>
              <a:t>node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A586-1D3A-4D38-9596-249D400E4865}"/>
              </a:ext>
            </a:extLst>
          </p:cNvPr>
          <p:cNvSpPr txBox="1"/>
          <p:nvPr/>
        </p:nvSpPr>
        <p:spPr>
          <a:xfrm>
            <a:off x="2105284" y="5624879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by chance the model </a:t>
            </a:r>
            <a:r>
              <a:rPr lang="it-IT" dirty="0" err="1"/>
              <a:t>is</a:t>
            </a:r>
            <a:r>
              <a:rPr lang="it-IT" dirty="0"/>
              <a:t> ~5% (&gt;1% of </a:t>
            </a:r>
            <a:r>
              <a:rPr lang="it-IT" dirty="0" err="1"/>
              <a:t>significance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from the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EE62D708-BAAE-4EC9-BA1E-1385BE1D03E7}"/>
              </a:ext>
            </a:extLst>
          </p:cNvPr>
          <p:cNvSpPr/>
          <p:nvPr/>
        </p:nvSpPr>
        <p:spPr>
          <a:xfrm>
            <a:off x="6788157" y="4299544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04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F70B-F007-4661-B006-1A90821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68367"/>
            <a:ext cx="5760000" cy="418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304768" y="1599121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55034" y="21239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02896" y="25790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AIC=1012.9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1006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AND PERMUTATION WORSE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D5127-BC3D-46E9-89DB-D7CE481B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86" y="3161362"/>
            <a:ext cx="5662039" cy="229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3816D-DC60-4286-B362-B04EA17885B6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~10%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1489E99-D376-4216-8D00-0767E6000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1F64242-71D2-4A6D-B42F-857F8951FAB2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8826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50D20-3A51-44BB-8F44-829AFB54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97460"/>
            <a:ext cx="5325416" cy="355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503051" y="176211"/>
            <a:ext cx="245804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23" idx="2"/>
            <a:endCxn id="16" idx="3"/>
          </p:cNvCxnSpPr>
          <p:nvPr/>
        </p:nvCxnSpPr>
        <p:spPr>
          <a:xfrm flipH="1">
            <a:off x="4780958" y="697460"/>
            <a:ext cx="1885647" cy="185329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328820" y="2452100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97226" y="4334462"/>
            <a:ext cx="13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97226" y="6480010"/>
            <a:ext cx="7816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u="sng" dirty="0"/>
              <a:t>0 times out of 10000 </a:t>
            </a:r>
            <a:r>
              <a:rPr lang="it-IT" sz="1200" dirty="0"/>
              <a:t>the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null</a:t>
            </a:r>
            <a:r>
              <a:rPr lang="it-IT" sz="1200" dirty="0"/>
              <a:t> model-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permutated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greater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the </a:t>
            </a:r>
            <a:r>
              <a:rPr lang="it-IT" sz="1200" dirty="0" err="1"/>
              <a:t>difference</a:t>
            </a:r>
            <a:r>
              <a:rPr lang="it-IT" sz="1200" dirty="0"/>
              <a:t> with real model!!! </a:t>
            </a:r>
            <a:r>
              <a:rPr lang="it-IT" sz="1200" b="1" dirty="0"/>
              <a:t>~ 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777327" y="4292882"/>
            <a:ext cx="4219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292297" y="429288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4638547" y="4703794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832B3-6E72-4FFD-8CEA-1C678CFB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93" y="4923473"/>
            <a:ext cx="3612787" cy="1556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D84CF-131A-4C76-A7A2-60232B970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EF7DDCB-19B1-4DD3-BD3F-41B2771AAB1A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DF87625C-8944-4669-9A46-9C132730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2303"/>
            <a:ext cx="5835512" cy="43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FAF7F3-7AA7-4D2B-BCCF-0C117B64C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44" y="2036445"/>
            <a:ext cx="5665618" cy="424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2EB74-4AEA-4C31-BF6B-2A5356EC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697460"/>
            <a:ext cx="5760000" cy="3844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(***).Coef=-4.04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</a:t>
            </a:r>
            <a:r>
              <a:rPr lang="it-IT" sz="2520" b="1" u="sng" dirty="0" err="1"/>
              <a:t>normalized</a:t>
            </a:r>
            <a:r>
              <a:rPr lang="it-IT" sz="2520" b="1" u="sng" dirty="0"/>
              <a:t> </a:t>
            </a:r>
            <a:r>
              <a:rPr lang="it-IT" sz="2520" dirty="0"/>
              <a:t>(</a:t>
            </a:r>
            <a:r>
              <a:rPr lang="it-IT" sz="2520" dirty="0" err="1"/>
              <a:t>distance</a:t>
            </a:r>
            <a:r>
              <a:rPr lang="it-IT" sz="2520" dirty="0"/>
              <a:t>/tot 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flipH="1">
            <a:off x="5068505" y="1728668"/>
            <a:ext cx="2661951" cy="90315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616367" y="2533161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21138" y="4653240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061B9A-3FBB-49D4-A8A5-B048924AAE7D}"/>
              </a:ext>
            </a:extLst>
          </p:cNvPr>
          <p:cNvSpPr txBox="1"/>
          <p:nvPr/>
        </p:nvSpPr>
        <p:spPr>
          <a:xfrm>
            <a:off x="6666604" y="5903021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7A49B-B383-4DB1-8A55-7AD261B8EF38}"/>
              </a:ext>
            </a:extLst>
          </p:cNvPr>
          <p:cNvSpPr txBox="1"/>
          <p:nvPr/>
        </p:nvSpPr>
        <p:spPr>
          <a:xfrm>
            <a:off x="10750707" y="5884108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2C68DE38-5772-4B51-A674-D25D17450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7" y="4071010"/>
            <a:ext cx="3345881" cy="2509411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49359E-46CC-452C-A247-650E620ECF6D}"/>
              </a:ext>
            </a:extLst>
          </p:cNvPr>
          <p:cNvCxnSpPr>
            <a:cxnSpLocks/>
          </p:cNvCxnSpPr>
          <p:nvPr/>
        </p:nvCxnSpPr>
        <p:spPr>
          <a:xfrm flipH="1">
            <a:off x="6399480" y="5187717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D9A5583-5699-4BE8-8CA9-C36363B52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2AAD34-7C23-4A03-B3F7-2F0ADB2EC738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643729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06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042D3-4C93-43A4-B893-113A569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5" y="936938"/>
            <a:ext cx="4293576" cy="283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3751195" y="699248"/>
            <a:ext cx="320893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(*).Coef=-0.05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rank+distance+length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3751195" y="1653355"/>
            <a:ext cx="1604467" cy="75939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3389688" y="2147161"/>
            <a:ext cx="361507" cy="5311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0" y="3826545"/>
            <a:ext cx="132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AIC=769.32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4553428" y="2147161"/>
            <a:ext cx="28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parent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</a:t>
            </a:r>
            <a:r>
              <a:rPr lang="it-IT" dirty="0">
                <a:solidFill>
                  <a:srgbClr val="FF0000"/>
                </a:solidFill>
              </a:rPr>
              <a:t>(</a:t>
            </a:r>
            <a:r>
              <a:rPr lang="it-IT" dirty="0" err="1">
                <a:solidFill>
                  <a:srgbClr val="FF0000"/>
                </a:solidFill>
              </a:rPr>
              <a:t>node</a:t>
            </a:r>
            <a:r>
              <a:rPr lang="it-IT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573E5E-87DD-4566-AA23-2FC50667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246085-7BAD-4296-B0F7-C310DA3AB592}"/>
              </a:ext>
            </a:extLst>
          </p:cNvPr>
          <p:cNvSpPr/>
          <p:nvPr/>
        </p:nvSpPr>
        <p:spPr>
          <a:xfrm>
            <a:off x="11613108" y="434219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F473A5-7C7C-433E-92E0-5F2CC18F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88" y="3934836"/>
            <a:ext cx="3907474" cy="27124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86C2A87-2F51-4FF4-9C78-F5AB069E4707}"/>
              </a:ext>
            </a:extLst>
          </p:cNvPr>
          <p:cNvSpPr/>
          <p:nvPr/>
        </p:nvSpPr>
        <p:spPr>
          <a:xfrm>
            <a:off x="3061252" y="3506525"/>
            <a:ext cx="328436" cy="50468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0C76C-6135-400B-88ED-91697FDBC965}"/>
              </a:ext>
            </a:extLst>
          </p:cNvPr>
          <p:cNvSpPr txBox="1"/>
          <p:nvPr/>
        </p:nvSpPr>
        <p:spPr>
          <a:xfrm>
            <a:off x="7770898" y="1570827"/>
            <a:ext cx="3074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B7F691-FE56-4822-A074-2F1147F17468}"/>
              </a:ext>
            </a:extLst>
          </p:cNvPr>
          <p:cNvCxnSpPr>
            <a:cxnSpLocks/>
            <a:stCxn id="20" idx="2"/>
            <a:endCxn id="24" idx="3"/>
          </p:cNvCxnSpPr>
          <p:nvPr/>
        </p:nvCxnSpPr>
        <p:spPr>
          <a:xfrm flipH="1">
            <a:off x="4742982" y="2309491"/>
            <a:ext cx="4565096" cy="30603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9CA18-2AD3-4BB0-A1A4-6947EA6CA808}"/>
              </a:ext>
            </a:extLst>
          </p:cNvPr>
          <p:cNvSpPr/>
          <p:nvPr/>
        </p:nvSpPr>
        <p:spPr>
          <a:xfrm>
            <a:off x="4381475" y="5191864"/>
            <a:ext cx="361507" cy="3560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DAD0C8-0B89-4E11-9490-CFDDF66C902E}"/>
              </a:ext>
            </a:extLst>
          </p:cNvPr>
          <p:cNvSpPr txBox="1"/>
          <p:nvPr/>
        </p:nvSpPr>
        <p:spPr>
          <a:xfrm>
            <a:off x="97226" y="599749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AIC=768.84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BD251E-E063-4887-8D6E-B22B381293A3}"/>
              </a:ext>
            </a:extLst>
          </p:cNvPr>
          <p:cNvSpPr txBox="1"/>
          <p:nvPr/>
        </p:nvSpPr>
        <p:spPr>
          <a:xfrm>
            <a:off x="7860940" y="3366014"/>
            <a:ext cx="266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rank_node</a:t>
            </a:r>
            <a:endParaRPr lang="it-I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D96BD1-89A9-4CCD-B269-1C707E1A6EAA}"/>
              </a:ext>
            </a:extLst>
          </p:cNvPr>
          <p:cNvSpPr txBox="1"/>
          <p:nvPr/>
        </p:nvSpPr>
        <p:spPr>
          <a:xfrm>
            <a:off x="-296322" y="628420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8" name="Smiley Face 27">
            <a:extLst>
              <a:ext uri="{FF2B5EF4-FFF2-40B4-BE49-F238E27FC236}">
                <a16:creationId xmlns:a16="http://schemas.microsoft.com/office/drawing/2014/main" id="{95CDB0BA-56C0-4A88-AD2D-3583ED123C9B}"/>
              </a:ext>
            </a:extLst>
          </p:cNvPr>
          <p:cNvSpPr/>
          <p:nvPr/>
        </p:nvSpPr>
        <p:spPr>
          <a:xfrm>
            <a:off x="638568" y="562948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DF783E-2009-4D40-BEAC-A226004DEE76}"/>
              </a:ext>
            </a:extLst>
          </p:cNvPr>
          <p:cNvSpPr txBox="1"/>
          <p:nvPr/>
        </p:nvSpPr>
        <p:spPr>
          <a:xfrm>
            <a:off x="6960129" y="5404662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120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1.2%</a:t>
            </a:r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D4C78A3B-58FB-4E8A-B384-984666EF87C8}"/>
              </a:ext>
            </a:extLst>
          </p:cNvPr>
          <p:cNvSpPr/>
          <p:nvPr/>
        </p:nvSpPr>
        <p:spPr>
          <a:xfrm>
            <a:off x="6098738" y="5444210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0C6B1E-14D0-47DC-91C6-1D7C61033A5C}"/>
              </a:ext>
            </a:extLst>
          </p:cNvPr>
          <p:cNvSpPr txBox="1"/>
          <p:nvPr/>
        </p:nvSpPr>
        <p:spPr>
          <a:xfrm>
            <a:off x="515042" y="658094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RANK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RANK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C930AC8-375A-409B-897E-BC6F7FB24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129" y="3717922"/>
            <a:ext cx="5001444" cy="16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24FC86-B3F7-4507-B0CA-97CF68A2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873613"/>
            <a:ext cx="4293318" cy="3176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57415" y="1022428"/>
            <a:ext cx="313399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231319" y="1545648"/>
            <a:ext cx="3393095" cy="9795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3869812" y="2362871"/>
            <a:ext cx="361507" cy="3246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0" y="4050557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AIC=771.63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4202422" y="3865891"/>
            <a:ext cx="24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0" y="4648838"/>
            <a:ext cx="208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317048" y="4106180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1317048" y="6014532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159083" y="609787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08139-E171-4DED-B099-CBDFB7B9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07" y="4235223"/>
            <a:ext cx="4167223" cy="1620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E2F012-5EFC-4CA8-960B-3015D21F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F071E1-12EF-4C7C-817C-F047188921BE}"/>
              </a:ext>
            </a:extLst>
          </p:cNvPr>
          <p:cNvSpPr/>
          <p:nvPr/>
        </p:nvSpPr>
        <p:spPr>
          <a:xfrm>
            <a:off x="11613108" y="434219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1E744DBF-4DBA-4162-9FCD-F8ED53A99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0" y="1986535"/>
            <a:ext cx="5398346" cy="40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87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66C93-9667-469B-B3D7-15F85ED7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2015684-B2E7-4B5C-ABD8-2BCE00D7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29"/>
            <a:ext cx="6341594" cy="4756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A63B7-1497-4FE5-ADAE-C5696F1CE34F}"/>
              </a:ext>
            </a:extLst>
          </p:cNvPr>
          <p:cNvSpPr txBox="1"/>
          <p:nvPr/>
        </p:nvSpPr>
        <p:spPr>
          <a:xfrm>
            <a:off x="4254278" y="59263"/>
            <a:ext cx="391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EFDB5C3-928D-45F9-A084-50A4C0FD4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7" y="1394926"/>
            <a:ext cx="5760415" cy="432031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0496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74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7F348A-CE38-404B-8E48-88F5E3268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83893"/>
            <a:ext cx="5760000" cy="4333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6000" y="677767"/>
            <a:ext cx="3910912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M_v</a:t>
            </a:r>
            <a:r>
              <a:rPr lang="it-IT" sz="1400" dirty="0"/>
              <a:t> </a:t>
            </a:r>
            <a:r>
              <a:rPr lang="it-IT" sz="1400" b="1" dirty="0" err="1"/>
              <a:t>is</a:t>
            </a:r>
            <a:r>
              <a:rPr lang="it-IT" sz="1400" b="1" dirty="0"/>
              <a:t> </a:t>
            </a:r>
            <a:r>
              <a:rPr lang="it-IT" sz="1400" b="1" dirty="0" err="1"/>
              <a:t>significant</a:t>
            </a:r>
            <a:r>
              <a:rPr lang="it-IT" sz="1400" b="1" dirty="0"/>
              <a:t> (***)</a:t>
            </a:r>
            <a:r>
              <a:rPr lang="it-IT" sz="1400" dirty="0"/>
              <a:t>. Coef=-0.26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node+distance+m_v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3" idx="3"/>
          </p:cNvCxnSpPr>
          <p:nvPr/>
        </p:nvCxnSpPr>
        <p:spPr>
          <a:xfrm flipH="1">
            <a:off x="5052907" y="1847318"/>
            <a:ext cx="2998549" cy="12631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041595" y="2671639"/>
            <a:ext cx="1011312" cy="8775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8506879" y="2478875"/>
            <a:ext cx="164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4DC3C-865B-45EC-948D-D63646DDA321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AIC=499.6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F5F8F8BA-487A-4FDD-9672-1742321FB1D7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D5A030-B435-4AAD-8CF3-E751DFFE8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7" y="3128808"/>
            <a:ext cx="4312699" cy="3234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4AA94-326D-4086-9C74-017CACB876F6}"/>
              </a:ext>
            </a:extLst>
          </p:cNvPr>
          <p:cNvSpPr txBox="1"/>
          <p:nvPr/>
        </p:nvSpPr>
        <p:spPr>
          <a:xfrm>
            <a:off x="6935638" y="2974708"/>
            <a:ext cx="49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highlight>
                  <a:srgbClr val="FFFF00"/>
                </a:highlight>
              </a:rPr>
              <a:t>In the </a:t>
            </a:r>
            <a:r>
              <a:rPr lang="it-IT" sz="1200" dirty="0" err="1">
                <a:highlight>
                  <a:srgbClr val="FFFF00"/>
                </a:highlight>
              </a:rPr>
              <a:t>pic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above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it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seems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parent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rank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node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has</a:t>
            </a:r>
            <a:r>
              <a:rPr lang="it-IT" sz="1200" dirty="0">
                <a:highlight>
                  <a:srgbClr val="FFFF00"/>
                </a:highlight>
              </a:rPr>
              <a:t> an </a:t>
            </a:r>
            <a:r>
              <a:rPr lang="it-IT" sz="1200" dirty="0" err="1">
                <a:highlight>
                  <a:srgbClr val="FFFF00"/>
                </a:highlight>
              </a:rPr>
              <a:t>effect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but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actually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not</a:t>
            </a:r>
            <a:endParaRPr lang="it-IT" sz="1200" dirty="0">
              <a:highlight>
                <a:srgbClr val="FFFF00"/>
              </a:highligh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AD74A8-2065-4413-B748-C60E81B90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AB481EB-11EB-49BF-B32F-08194A2B96E5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11E92-A1DB-4198-88E4-F17A9296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824670"/>
            <a:ext cx="4471343" cy="3039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16316" y="559212"/>
            <a:ext cx="395920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 -0.27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distance+m_v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>
            <a:off x="3950968" y="1527125"/>
            <a:ext cx="3928223" cy="8659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3505416" y="2130949"/>
            <a:ext cx="388956" cy="5242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376209" y="4299863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distance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0" y="386401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AIC=497.61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1750425" y="396150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287118" y="3912144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CDE802-8CC9-48AC-B74D-9867A1D1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51" y="3343973"/>
            <a:ext cx="4150563" cy="29973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5C6EB9-CEBD-4B28-8ED2-98F6FA5E27BD}"/>
              </a:ext>
            </a:extLst>
          </p:cNvPr>
          <p:cNvSpPr txBox="1"/>
          <p:nvPr/>
        </p:nvSpPr>
        <p:spPr>
          <a:xfrm>
            <a:off x="5911303" y="2323337"/>
            <a:ext cx="365760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M_b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D3E525-E0BC-445E-B65C-4C5B3687E74E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6951067" y="3062001"/>
            <a:ext cx="789036" cy="16342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FE4A-1846-4EFC-A46F-5C570FC4D38E}"/>
              </a:ext>
            </a:extLst>
          </p:cNvPr>
          <p:cNvSpPr/>
          <p:nvPr/>
        </p:nvSpPr>
        <p:spPr>
          <a:xfrm>
            <a:off x="6769699" y="4696228"/>
            <a:ext cx="362735" cy="3789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D52099-9CB3-4431-B455-FF9A5C1C4F7B}"/>
              </a:ext>
            </a:extLst>
          </p:cNvPr>
          <p:cNvSpPr txBox="1"/>
          <p:nvPr/>
        </p:nvSpPr>
        <p:spPr>
          <a:xfrm>
            <a:off x="8822261" y="3353466"/>
            <a:ext cx="212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346700-36C1-42F5-8177-F73FF061D4B5}"/>
              </a:ext>
            </a:extLst>
          </p:cNvPr>
          <p:cNvSpPr txBox="1"/>
          <p:nvPr/>
        </p:nvSpPr>
        <p:spPr>
          <a:xfrm>
            <a:off x="1132487" y="5982685"/>
            <a:ext cx="128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AIC=495.95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D2E63E-9094-4586-9FA8-0FBB1BF459F0}"/>
              </a:ext>
            </a:extLst>
          </p:cNvPr>
          <p:cNvSpPr txBox="1"/>
          <p:nvPr/>
        </p:nvSpPr>
        <p:spPr>
          <a:xfrm>
            <a:off x="1192155" y="5672486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B84A970-379D-4B10-B16D-3231E70CBBA4}"/>
              </a:ext>
            </a:extLst>
          </p:cNvPr>
          <p:cNvSpPr/>
          <p:nvPr/>
        </p:nvSpPr>
        <p:spPr>
          <a:xfrm>
            <a:off x="2383832" y="594767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EF863-EF67-4555-A796-6B45095E93E1}"/>
              </a:ext>
            </a:extLst>
          </p:cNvPr>
          <p:cNvSpPr txBox="1"/>
          <p:nvPr/>
        </p:nvSpPr>
        <p:spPr>
          <a:xfrm>
            <a:off x="7673513" y="5030104"/>
            <a:ext cx="4156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u="sng" dirty="0"/>
              <a:t>764 times out of 10000 </a:t>
            </a:r>
            <a:r>
              <a:rPr lang="it-IT" sz="1200" dirty="0"/>
              <a:t>the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null</a:t>
            </a:r>
            <a:r>
              <a:rPr lang="it-IT" sz="1200" dirty="0"/>
              <a:t> model-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permutated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greater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the </a:t>
            </a:r>
            <a:r>
              <a:rPr lang="it-IT" sz="1200" dirty="0" err="1"/>
              <a:t>difference</a:t>
            </a:r>
            <a:r>
              <a:rPr lang="it-IT" sz="1200" dirty="0"/>
              <a:t> with real model!!! </a:t>
            </a:r>
            <a:r>
              <a:rPr lang="it-IT" sz="1200" b="1" dirty="0"/>
              <a:t>~ 8%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74A78E-D9AE-4018-BF0E-4A8E9467387D}"/>
              </a:ext>
            </a:extLst>
          </p:cNvPr>
          <p:cNvSpPr txBox="1"/>
          <p:nvPr/>
        </p:nvSpPr>
        <p:spPr>
          <a:xfrm>
            <a:off x="698322" y="649506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~8%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44A2857-1DA7-4012-9332-6F2B2A11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201" y="3711339"/>
            <a:ext cx="4193927" cy="125196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EC9DF7F-5F5B-43D7-9A93-F3BF954C9B7D}"/>
              </a:ext>
            </a:extLst>
          </p:cNvPr>
          <p:cNvSpPr/>
          <p:nvPr/>
        </p:nvSpPr>
        <p:spPr>
          <a:xfrm>
            <a:off x="2872761" y="4391020"/>
            <a:ext cx="607702" cy="22178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0AB3218-BA80-4717-AC3E-C51265A11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145729-889C-41A0-89C8-2375CC9B9FFA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75095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07EF6F-1A8C-416F-96FC-E215D6B9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9" y="826083"/>
            <a:ext cx="5760000" cy="40124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184053" y="589976"/>
            <a:ext cx="36576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M_b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64480" y="1113196"/>
            <a:ext cx="2648373" cy="167064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91947" y="2657595"/>
            <a:ext cx="372533" cy="4207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AIC=498.9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201036" y="516401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185F8D76-0830-49C0-88F9-8B3814727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34" y="1221937"/>
            <a:ext cx="4389437" cy="3292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BD8D5298-B659-4611-82C3-609C976CC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18" y="3374401"/>
            <a:ext cx="4094579" cy="3070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165FA-C75B-494C-B688-E9E8D5A325D6}"/>
              </a:ext>
            </a:extLst>
          </p:cNvPr>
          <p:cNvSpPr txBox="1"/>
          <p:nvPr/>
        </p:nvSpPr>
        <p:spPr>
          <a:xfrm>
            <a:off x="8249733" y="4691010"/>
            <a:ext cx="3356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graphs</a:t>
            </a:r>
            <a:r>
              <a:rPr lang="it-IT" dirty="0">
                <a:highlight>
                  <a:srgbClr val="FFFF00"/>
                </a:highlight>
              </a:rPr>
              <a:t> are </a:t>
            </a:r>
            <a:r>
              <a:rPr lang="it-IT" dirty="0" err="1">
                <a:highlight>
                  <a:srgbClr val="FFFF00"/>
                </a:highlight>
              </a:rPr>
              <a:t>not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very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explicative</a:t>
            </a:r>
            <a:endParaRPr lang="it-IT" dirty="0">
              <a:highlight>
                <a:srgbClr val="FFFF00"/>
              </a:highlight>
            </a:endParaRPr>
          </a:p>
          <a:p>
            <a:pPr algn="ctr"/>
            <a:r>
              <a:rPr lang="it-IT" dirty="0">
                <a:highlight>
                  <a:srgbClr val="FFFF00"/>
                </a:highlight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associatet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with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with sylleptic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itself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consider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%V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it-IT" dirty="0">
              <a:highlight>
                <a:srgbClr val="FFFF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F3F903-B707-45D2-A4E2-FF5546B58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4628002-A5C1-40B5-9EE5-7A4E28E345AF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826895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4"/>
            <a:ext cx="3160076" cy="2048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>
            <a:off x="3493824" y="1849919"/>
            <a:ext cx="2297376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624AE0-DB58-4568-8CBF-657CC3E3D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39" y="407059"/>
            <a:ext cx="3490293" cy="26177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8A8CF3-589F-48BA-B846-C001A1E94762}"/>
              </a:ext>
            </a:extLst>
          </p:cNvPr>
          <p:cNvCxnSpPr/>
          <p:nvPr/>
        </p:nvCxnSpPr>
        <p:spPr>
          <a:xfrm>
            <a:off x="3493824" y="682269"/>
            <a:ext cx="0" cy="234251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5" name="Picture 2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71BC2260-1EDD-4A48-B9B6-AF5E7CB6F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8" y="3192538"/>
            <a:ext cx="4465629" cy="3349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4738129" y="3133439"/>
            <a:ext cx="617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of V in sylleptic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(0.55±0.02)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A41659-3E9D-4756-9CFA-D9A31F586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EB4548-3243-4F77-B7FD-1CC85987E260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64118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49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C7D582A-4EC0-4207-83A3-D52D3251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050" y="964153"/>
            <a:ext cx="4680000" cy="47031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BBD24B-7F00-4B5C-8213-63A8EDF06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8" y="1210315"/>
            <a:ext cx="4680000" cy="4353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391542" y="2695492"/>
            <a:ext cx="830601" cy="16111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0" y="554567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AIC=670.81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177496" y="554567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3959544" y="2072153"/>
            <a:ext cx="30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LENGTH_NODE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6"/>
            <a:ext cx="51495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fate+length</a:t>
            </a:r>
            <a:r>
              <a:rPr lang="it-IT" sz="1200" dirty="0"/>
              <a:t>(cm)+ 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 fate* </a:t>
            </a:r>
            <a:r>
              <a:rPr lang="it-IT" sz="1200" dirty="0" err="1"/>
              <a:t>distance</a:t>
            </a:r>
            <a:r>
              <a:rPr lang="it-IT" sz="1200" dirty="0"/>
              <a:t>+ fate* </a:t>
            </a:r>
            <a:r>
              <a:rPr lang="it-IT" sz="1200" dirty="0" err="1"/>
              <a:t>rank</a:t>
            </a:r>
            <a:r>
              <a:rPr lang="it-IT" sz="1200" dirty="0"/>
              <a:t>+ fate* m+ fate* 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1A720-971B-4578-B298-4C74DB166FD9}"/>
              </a:ext>
            </a:extLst>
          </p:cNvPr>
          <p:cNvSpPr txBox="1"/>
          <p:nvPr/>
        </p:nvSpPr>
        <p:spPr>
          <a:xfrm>
            <a:off x="4333195" y="2488529"/>
            <a:ext cx="243309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Interpretation</a:t>
            </a:r>
            <a:r>
              <a:rPr lang="it-IT" sz="1000" dirty="0"/>
              <a:t>:</a:t>
            </a:r>
          </a:p>
          <a:p>
            <a:r>
              <a:rPr lang="it-IT" sz="1000" dirty="0"/>
              <a:t>Fate1:v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sig</a:t>
            </a:r>
            <a:r>
              <a:rPr lang="it-IT" sz="1000" dirty="0"/>
              <a:t> </a:t>
            </a:r>
            <a:r>
              <a:rPr lang="it-IT" sz="1000" dirty="0" err="1"/>
              <a:t>thus</a:t>
            </a:r>
            <a:r>
              <a:rPr lang="it-IT" sz="1000" dirty="0"/>
              <a:t> </a:t>
            </a: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means</a:t>
            </a:r>
            <a:r>
              <a:rPr lang="it-IT" sz="1000" dirty="0"/>
              <a:t> </a:t>
            </a: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different</a:t>
            </a:r>
            <a:r>
              <a:rPr lang="it-IT" sz="1000" dirty="0"/>
              <a:t> from the standard (fate0:v).</a:t>
            </a:r>
          </a:p>
          <a:p>
            <a:endParaRPr lang="it-IT" sz="1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7D8D65-42CE-4FD8-B341-49B548E98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013A3D9-523F-4DA1-8520-A6A6B43D2C9A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29B57F-56EB-4586-9CFC-0C7A508D48B9}"/>
              </a:ext>
            </a:extLst>
          </p:cNvPr>
          <p:cNvCxnSpPr>
            <a:cxnSpLocks/>
          </p:cNvCxnSpPr>
          <p:nvPr/>
        </p:nvCxnSpPr>
        <p:spPr>
          <a:xfrm flipV="1">
            <a:off x="3927944" y="2337937"/>
            <a:ext cx="612251" cy="6763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AC1B2-E5F2-460F-BCEA-EA61EBAA2911}"/>
              </a:ext>
            </a:extLst>
          </p:cNvPr>
          <p:cNvSpPr/>
          <p:nvPr/>
        </p:nvSpPr>
        <p:spPr>
          <a:xfrm>
            <a:off x="11004605" y="2695492"/>
            <a:ext cx="916826" cy="14868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C28C5-4828-4BCC-98E6-4A8685751E9F}"/>
              </a:ext>
            </a:extLst>
          </p:cNvPr>
          <p:cNvSpPr txBox="1"/>
          <p:nvPr/>
        </p:nvSpPr>
        <p:spPr>
          <a:xfrm>
            <a:off x="7528125" y="5476736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AIC=666.83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379EFCBB-DDB3-4449-9606-7584056A9267}"/>
              </a:ext>
            </a:extLst>
          </p:cNvPr>
          <p:cNvSpPr/>
          <p:nvPr/>
        </p:nvSpPr>
        <p:spPr>
          <a:xfrm>
            <a:off x="8791863" y="5510658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82BA0D9-71E2-4FEB-84BB-85D7C597EA4B}"/>
              </a:ext>
            </a:extLst>
          </p:cNvPr>
          <p:cNvSpPr/>
          <p:nvPr/>
        </p:nvSpPr>
        <p:spPr>
          <a:xfrm>
            <a:off x="6830170" y="2186609"/>
            <a:ext cx="813581" cy="1513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99981-C04D-4C91-9CFD-DEE9121ED962}"/>
              </a:ext>
            </a:extLst>
          </p:cNvPr>
          <p:cNvSpPr txBox="1"/>
          <p:nvPr/>
        </p:nvSpPr>
        <p:spPr>
          <a:xfrm>
            <a:off x="7950795" y="4591230"/>
            <a:ext cx="30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rank_NODE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9E53A0-2CF8-4FAF-A202-9B1E1A14897F}"/>
              </a:ext>
            </a:extLst>
          </p:cNvPr>
          <p:cNvCxnSpPr>
            <a:cxnSpLocks/>
          </p:cNvCxnSpPr>
          <p:nvPr/>
        </p:nvCxnSpPr>
        <p:spPr>
          <a:xfrm flipH="1">
            <a:off x="10752000" y="3101009"/>
            <a:ext cx="451388" cy="15916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8E6E9D8-F23F-4A33-AC22-66FAAC6B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397" y="1176630"/>
            <a:ext cx="4497049" cy="38145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767625-CF8D-4A40-93E4-8E39EDE7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" y="1198004"/>
            <a:ext cx="3960000" cy="3680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156669" y="2615978"/>
            <a:ext cx="771276" cy="1131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-71016" y="4890348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AIC=663.04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216102" y="496056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6"/>
            <a:ext cx="36675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</a:t>
            </a:r>
            <a:r>
              <a:rPr lang="it-IT" sz="1200" dirty="0" err="1"/>
              <a:t>length</a:t>
            </a:r>
            <a:r>
              <a:rPr lang="it-IT" sz="1200" dirty="0"/>
              <a:t>(cm)+ fate* </a:t>
            </a:r>
            <a:r>
              <a:rPr lang="it-IT" sz="1200" dirty="0" err="1"/>
              <a:t>distance</a:t>
            </a:r>
            <a:r>
              <a:rPr lang="it-IT" sz="1200" dirty="0"/>
              <a:t>+ fate* m+ fate*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405B1-A3DF-4150-8A0A-E161BA96F2DA}"/>
              </a:ext>
            </a:extLst>
          </p:cNvPr>
          <p:cNvSpPr txBox="1"/>
          <p:nvPr/>
        </p:nvSpPr>
        <p:spPr>
          <a:xfrm>
            <a:off x="3959544" y="2072153"/>
            <a:ext cx="30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distance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EAEA5A-A7C9-42DB-9924-4837C39861A3}"/>
              </a:ext>
            </a:extLst>
          </p:cNvPr>
          <p:cNvCxnSpPr>
            <a:cxnSpLocks/>
          </p:cNvCxnSpPr>
          <p:nvPr/>
        </p:nvCxnSpPr>
        <p:spPr>
          <a:xfrm flipV="1">
            <a:off x="3729162" y="2337937"/>
            <a:ext cx="811033" cy="58814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78AEBE6-ED58-4875-9575-87C86D6E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C8E8A5-F4CD-48E8-8FA9-C494A6CB59A5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0A6607-73FE-4107-888D-08D55A48302E}"/>
              </a:ext>
            </a:extLst>
          </p:cNvPr>
          <p:cNvSpPr/>
          <p:nvPr/>
        </p:nvSpPr>
        <p:spPr>
          <a:xfrm>
            <a:off x="10895387" y="2648537"/>
            <a:ext cx="916826" cy="9914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E0F742E-CE95-43C9-8C04-25ABFED41A0C}"/>
              </a:ext>
            </a:extLst>
          </p:cNvPr>
          <p:cNvSpPr/>
          <p:nvPr/>
        </p:nvSpPr>
        <p:spPr>
          <a:xfrm>
            <a:off x="6830170" y="2186609"/>
            <a:ext cx="813581" cy="1513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858245-135E-42C8-9655-48A8635E4B15}"/>
              </a:ext>
            </a:extLst>
          </p:cNvPr>
          <p:cNvSpPr txBox="1"/>
          <p:nvPr/>
        </p:nvSpPr>
        <p:spPr>
          <a:xfrm>
            <a:off x="4674147" y="4661729"/>
            <a:ext cx="2059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Permute </a:t>
            </a:r>
            <a:r>
              <a:rPr lang="it-IT" dirty="0" err="1">
                <a:solidFill>
                  <a:srgbClr val="FF0000"/>
                </a:solidFill>
              </a:rPr>
              <a:t>length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CFDF66-B8B3-4AEC-95D9-29CB2DA756E4}"/>
              </a:ext>
            </a:extLst>
          </p:cNvPr>
          <p:cNvCxnSpPr>
            <a:cxnSpLocks/>
          </p:cNvCxnSpPr>
          <p:nvPr/>
        </p:nvCxnSpPr>
        <p:spPr>
          <a:xfrm flipH="1">
            <a:off x="6595075" y="3150475"/>
            <a:ext cx="4300312" cy="16284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EDF12DC-1847-4F33-B921-0D9A4EE04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224" y="5146324"/>
            <a:ext cx="4989130" cy="17165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E8E9455-0CAD-4BBE-9732-6F0EB338C960}"/>
              </a:ext>
            </a:extLst>
          </p:cNvPr>
          <p:cNvSpPr txBox="1"/>
          <p:nvPr/>
        </p:nvSpPr>
        <p:spPr>
          <a:xfrm>
            <a:off x="7552519" y="497886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AIC=667.78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F23CA53B-AD80-4B30-8A1C-B11DBCBE85CF}"/>
              </a:ext>
            </a:extLst>
          </p:cNvPr>
          <p:cNvSpPr/>
          <p:nvPr/>
        </p:nvSpPr>
        <p:spPr>
          <a:xfrm>
            <a:off x="8839637" y="5049078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9578-8AE4-4818-BE01-140B51A25ACC}"/>
              </a:ext>
            </a:extLst>
          </p:cNvPr>
          <p:cNvSpPr txBox="1"/>
          <p:nvPr/>
        </p:nvSpPr>
        <p:spPr>
          <a:xfrm>
            <a:off x="7005677" y="5556252"/>
            <a:ext cx="4156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u="sng" dirty="0"/>
              <a:t>352 times out of 10000 </a:t>
            </a:r>
            <a:r>
              <a:rPr lang="it-IT" sz="1200" dirty="0"/>
              <a:t>the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null</a:t>
            </a:r>
            <a:r>
              <a:rPr lang="it-IT" sz="1200" dirty="0"/>
              <a:t> model-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permutated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greater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the </a:t>
            </a:r>
            <a:r>
              <a:rPr lang="it-IT" sz="1200" dirty="0" err="1"/>
              <a:t>difference</a:t>
            </a:r>
            <a:r>
              <a:rPr lang="it-IT" sz="1200" dirty="0"/>
              <a:t> with real model!!! </a:t>
            </a:r>
            <a:r>
              <a:rPr lang="it-IT" sz="1200" b="1" dirty="0"/>
              <a:t>~ 4%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3E45EA-05B5-4737-BA35-16E6E9D6FEA1}"/>
              </a:ext>
            </a:extLst>
          </p:cNvPr>
          <p:cNvSpPr txBox="1"/>
          <p:nvPr/>
        </p:nvSpPr>
        <p:spPr>
          <a:xfrm>
            <a:off x="7236960" y="6041307"/>
            <a:ext cx="2059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D985215-59CA-4FD4-A079-F7044AAA46DD}"/>
              </a:ext>
            </a:extLst>
          </p:cNvPr>
          <p:cNvSpPr/>
          <p:nvPr/>
        </p:nvSpPr>
        <p:spPr>
          <a:xfrm rot="7352115">
            <a:off x="8958594" y="6038977"/>
            <a:ext cx="251012" cy="1730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445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4BC791-2BA7-4BE1-A5BA-BE775567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" y="1257159"/>
            <a:ext cx="4935791" cy="3417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323151" y="2664450"/>
            <a:ext cx="271189" cy="6653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-49823" y="4674099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AIC=670.44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173497" y="4553051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7"/>
            <a:ext cx="4394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 m+ fate* 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2CA51-EA41-4134-B15E-3676479AC00E}"/>
              </a:ext>
            </a:extLst>
          </p:cNvPr>
          <p:cNvSpPr txBox="1"/>
          <p:nvPr/>
        </p:nvSpPr>
        <p:spPr>
          <a:xfrm>
            <a:off x="4832762" y="1385008"/>
            <a:ext cx="7221118" cy="29940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dirty="0"/>
              <a:t>The </a:t>
            </a:r>
            <a:r>
              <a:rPr lang="en-US" sz="1200" b="1" u="sng" dirty="0"/>
              <a:t>average bursting of FATE V is exp(1.40)=4.055</a:t>
            </a:r>
            <a:r>
              <a:rPr lang="en-US" sz="1200" b="1" u="sng" dirty="0">
                <a:sym typeface="Wingdings" panose="05000000000000000000" pitchFamily="2" charset="2"/>
              </a:rPr>
              <a:t>80%</a:t>
            </a:r>
            <a:endParaRPr 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 has </a:t>
            </a:r>
            <a:r>
              <a:rPr lang="en-US" sz="1200" dirty="0">
                <a:sym typeface="Wingdings" panose="05000000000000000000" pitchFamily="2" charset="2"/>
              </a:rPr>
              <a:t>lower % of bursting by a factor of </a:t>
            </a:r>
            <a:r>
              <a:rPr lang="en-US" sz="1200" b="1" u="sng" dirty="0"/>
              <a:t>exp(-0.36)=0.69</a:t>
            </a:r>
            <a:r>
              <a:rPr lang="en-US" sz="1200" b="1" u="sng" dirty="0">
                <a:sym typeface="Wingdings" panose="05000000000000000000" pitchFamily="2" charset="2"/>
              </a:rPr>
              <a:t>40%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NS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of exp(-0.2140)=</a:t>
            </a:r>
            <a:r>
              <a:rPr lang="en-US" sz="1200" b="1" dirty="0"/>
              <a:t>0.80</a:t>
            </a:r>
            <a:r>
              <a:rPr lang="en-US" sz="1200" b="1" dirty="0">
                <a:sym typeface="Wingdings" panose="05000000000000000000" pitchFamily="2" charset="2"/>
              </a:rPr>
              <a:t> 4.055*0.80=3.27*every  increase of “m”  76%. NS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of exp(-0.6422)=</a:t>
            </a:r>
            <a:r>
              <a:rPr lang="en-US" sz="1200" b="1" dirty="0"/>
              <a:t>0.5261</a:t>
            </a:r>
            <a:r>
              <a:rPr lang="en-US" sz="1200" b="1" dirty="0">
                <a:sym typeface="Wingdings" panose="05000000000000000000" pitchFamily="2" charset="2"/>
              </a:rPr>
              <a:t> 4.055*0.52=2.13*every  increase of “v”  68% (***)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M, with M buds has </a:t>
            </a:r>
            <a:r>
              <a:rPr lang="en-US" sz="1200" dirty="0">
                <a:sym typeface="Wingdings" panose="05000000000000000000" pitchFamily="2" charset="2"/>
              </a:rPr>
              <a:t>lower % of bursting by a factor </a:t>
            </a:r>
            <a:r>
              <a:rPr lang="en-US" sz="1200" b="1" u="sng" dirty="0"/>
              <a:t>exp(-0.45)=0.63</a:t>
            </a:r>
            <a:r>
              <a:rPr lang="en-US" sz="1200" b="1" u="sng" dirty="0">
                <a:sym typeface="Wingdings" panose="05000000000000000000" pitchFamily="2" charset="2"/>
              </a:rPr>
              <a:t>72% 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(*)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M, with V buds has </a:t>
            </a:r>
            <a:r>
              <a:rPr lang="en-US" sz="1200" dirty="0">
                <a:sym typeface="Wingdings" panose="05000000000000000000" pitchFamily="2" charset="2"/>
              </a:rPr>
              <a:t>lower % of increase by a factor </a:t>
            </a:r>
            <a:r>
              <a:rPr lang="en-US" sz="1200" b="1" u="sng" dirty="0"/>
              <a:t>exp(0.38)=1.47</a:t>
            </a:r>
            <a:r>
              <a:rPr lang="en-US" sz="1200" b="1" u="sng" dirty="0">
                <a:sym typeface="Wingdings" panose="05000000000000000000" pitchFamily="2" charset="2"/>
              </a:rPr>
              <a:t>85% 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FAAF98-4C64-4887-B03B-8784BDDC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FEDF26-B0E1-40A1-B42C-D496EBBDAFC8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05001-6365-40BF-A5CE-365B37B4D0F6}"/>
              </a:ext>
            </a:extLst>
          </p:cNvPr>
          <p:cNvSpPr txBox="1"/>
          <p:nvPr/>
        </p:nvSpPr>
        <p:spPr>
          <a:xfrm>
            <a:off x="136032" y="5436033"/>
            <a:ext cx="454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ighlight>
                  <a:srgbClr val="FFFF00"/>
                </a:highlight>
              </a:rPr>
              <a:t>Odds</a:t>
            </a:r>
            <a:r>
              <a:rPr lang="it-IT" dirty="0">
                <a:highlight>
                  <a:srgbClr val="FFFF00"/>
                </a:highlight>
              </a:rPr>
              <a:t>= </a:t>
            </a:r>
            <a:r>
              <a:rPr lang="it-IT" dirty="0" err="1">
                <a:highlight>
                  <a:srgbClr val="FFFF00"/>
                </a:highlight>
              </a:rPr>
              <a:t>succes</a:t>
            </a:r>
            <a:r>
              <a:rPr lang="it-IT" dirty="0">
                <a:highlight>
                  <a:srgbClr val="FFFF00"/>
                </a:highlight>
              </a:rPr>
              <a:t>/</a:t>
            </a:r>
            <a:r>
              <a:rPr lang="it-IT" dirty="0" err="1">
                <a:highlight>
                  <a:srgbClr val="FFFF00"/>
                </a:highlight>
              </a:rPr>
              <a:t>insucces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it-IT" dirty="0" err="1">
                <a:highlight>
                  <a:srgbClr val="FFFF00"/>
                </a:highlight>
                <a:sym typeface="Wingdings" panose="05000000000000000000" pitchFamily="2" charset="2"/>
              </a:rPr>
              <a:t>exp</a:t>
            </a:r>
            <a:r>
              <a:rPr lang="it-IT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it-IT" dirty="0" err="1">
                <a:highlight>
                  <a:srgbClr val="FFFF00"/>
                </a:highlight>
                <a:sym typeface="Wingdings" panose="05000000000000000000" pitchFamily="2" charset="2"/>
              </a:rPr>
              <a:t>coefficient</a:t>
            </a:r>
            <a:r>
              <a:rPr lang="it-IT" dirty="0">
                <a:highlight>
                  <a:srgbClr val="FFFF00"/>
                </a:highlight>
                <a:sym typeface="Wingdings" panose="05000000000000000000" pitchFamily="2" charset="2"/>
              </a:rPr>
              <a:t>)</a:t>
            </a:r>
            <a:endParaRPr lang="it-IT" dirty="0">
              <a:highlight>
                <a:srgbClr val="FFFF00"/>
              </a:highlight>
            </a:endParaRPr>
          </a:p>
          <a:p>
            <a:r>
              <a:rPr lang="it-IT" dirty="0" err="1">
                <a:highlight>
                  <a:srgbClr val="FFFF00"/>
                </a:highlight>
              </a:rPr>
              <a:t>Prob</a:t>
            </a:r>
            <a:r>
              <a:rPr lang="it-IT" dirty="0">
                <a:highlight>
                  <a:srgbClr val="FFFF00"/>
                </a:highlight>
              </a:rPr>
              <a:t>= </a:t>
            </a:r>
            <a:r>
              <a:rPr lang="it-IT" dirty="0" err="1">
                <a:highlight>
                  <a:srgbClr val="FFFF00"/>
                </a:highlight>
              </a:rPr>
              <a:t>odds</a:t>
            </a:r>
            <a:r>
              <a:rPr lang="it-IT" dirty="0">
                <a:highlight>
                  <a:srgbClr val="FFFF00"/>
                </a:highlight>
              </a:rPr>
              <a:t>/(1+odds)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79F76-E09E-4887-8B9A-1D7591B07D8A}"/>
              </a:ext>
            </a:extLst>
          </p:cNvPr>
          <p:cNvSpPr txBox="1"/>
          <p:nvPr/>
        </p:nvSpPr>
        <p:spPr>
          <a:xfrm>
            <a:off x="5814646" y="4858765"/>
            <a:ext cx="4999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Concluding</a:t>
            </a:r>
            <a:r>
              <a:rPr lang="it-IT" dirty="0">
                <a:highlight>
                  <a:srgbClr val="FFFF00"/>
                </a:highlight>
              </a:rPr>
              <a:t>: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V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V and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M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m </a:t>
            </a:r>
          </a:p>
        </p:txBody>
      </p:sp>
    </p:spTree>
    <p:extLst>
      <p:ext uri="{BB962C8B-B14F-4D97-AF65-F5344CB8AC3E}">
        <p14:creationId xmlns:p14="http://schemas.microsoft.com/office/powerpoint/2010/main" val="3751422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7"/>
            <a:ext cx="4394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 m+ fate* 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74A3B-A9AF-4A9F-AEB3-B2801FA5816A}"/>
              </a:ext>
            </a:extLst>
          </p:cNvPr>
          <p:cNvSpPr txBox="1"/>
          <p:nvPr/>
        </p:nvSpPr>
        <p:spPr>
          <a:xfrm>
            <a:off x="10119361" y="2037450"/>
            <a:ext cx="101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Fate1=M</a:t>
            </a:r>
          </a:p>
          <a:p>
            <a:r>
              <a:rPr lang="it-IT" dirty="0"/>
              <a:t>Fate0=v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5C366-F6B5-4F1F-BE43-F424395D4FDF}"/>
              </a:ext>
            </a:extLst>
          </p:cNvPr>
          <p:cNvSpPr txBox="1"/>
          <p:nvPr/>
        </p:nvSpPr>
        <p:spPr>
          <a:xfrm>
            <a:off x="4324709" y="3312543"/>
            <a:ext cx="158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ighlight>
                  <a:srgbClr val="FFFF00"/>
                </a:highlight>
              </a:rPr>
              <a:t>graph</a:t>
            </a:r>
            <a:endParaRPr lang="it-IT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75C6E-9FFC-4E11-A823-D176A366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3D9CE3-04CC-4B35-A050-561316E30C06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248134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38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D172A2CD-54A6-4024-921C-721B07DB1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7F5B2-FCCC-4D28-9A49-0E6D0970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3380206A-C83C-418F-8FB1-D53CDDFD5995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FEFF8-97F9-4780-8E5F-F0F23C2EE4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7390DF79-F23A-41A6-8E2E-F30F2921C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9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4F88FDBD-E5DE-4D12-B2F1-5B8A5DBBB570}"/>
              </a:ext>
            </a:extLst>
          </p:cNvPr>
          <p:cNvSpPr/>
          <p:nvPr/>
        </p:nvSpPr>
        <p:spPr>
          <a:xfrm rot="5025691">
            <a:off x="9820803" y="45565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B9A569-1B0B-4FED-8780-99CDBE2C6A88}"/>
              </a:ext>
            </a:extLst>
          </p:cNvPr>
          <p:cNvSpPr txBox="1"/>
          <p:nvPr/>
        </p:nvSpPr>
        <p:spPr>
          <a:xfrm>
            <a:off x="9439669" y="45854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CA346C7-B3E7-4381-A387-B865D4DE5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401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AF4BD90-1630-4BFA-AAC7-784BA1C3FC4C}"/>
              </a:ext>
            </a:extLst>
          </p:cNvPr>
          <p:cNvSpPr txBox="1"/>
          <p:nvPr/>
        </p:nvSpPr>
        <p:spPr>
          <a:xfrm>
            <a:off x="7329970" y="51821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sp>
        <p:nvSpPr>
          <p:cNvPr id="66" name="Flowchart: Collate 65">
            <a:extLst>
              <a:ext uri="{FF2B5EF4-FFF2-40B4-BE49-F238E27FC236}">
                <a16:creationId xmlns:a16="http://schemas.microsoft.com/office/drawing/2014/main" id="{5A74B8C0-194C-4D41-8D1A-2048E80BF438}"/>
              </a:ext>
            </a:extLst>
          </p:cNvPr>
          <p:cNvSpPr/>
          <p:nvPr/>
        </p:nvSpPr>
        <p:spPr>
          <a:xfrm rot="3293079">
            <a:off x="8187417" y="5172960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Picture 66" descr="Chart, histogram&#10;&#10;Description automatically generated">
            <a:extLst>
              <a:ext uri="{FF2B5EF4-FFF2-40B4-BE49-F238E27FC236}">
                <a16:creationId xmlns:a16="http://schemas.microsoft.com/office/drawing/2014/main" id="{31659A68-C596-4E86-BDED-91CC1B3B2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7" y="46149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Flowchart: Collate 67">
            <a:extLst>
              <a:ext uri="{FF2B5EF4-FFF2-40B4-BE49-F238E27FC236}">
                <a16:creationId xmlns:a16="http://schemas.microsoft.com/office/drawing/2014/main" id="{B2659477-7786-4E2A-8723-CF78C019471E}"/>
              </a:ext>
            </a:extLst>
          </p:cNvPr>
          <p:cNvSpPr/>
          <p:nvPr/>
        </p:nvSpPr>
        <p:spPr>
          <a:xfrm rot="5025691">
            <a:off x="9820804" y="4556520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44CA70-7D8B-4EC7-9855-AAA32BC789A5}"/>
              </a:ext>
            </a:extLst>
          </p:cNvPr>
          <p:cNvSpPr txBox="1"/>
          <p:nvPr/>
        </p:nvSpPr>
        <p:spPr>
          <a:xfrm>
            <a:off x="9439670" y="45854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C352629-32F3-4922-88CB-6F3C32A7B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6" y="5440114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C26855D-6402-40E8-A6F5-61D1D78A321B}"/>
              </a:ext>
            </a:extLst>
          </p:cNvPr>
          <p:cNvSpPr txBox="1"/>
          <p:nvPr/>
        </p:nvSpPr>
        <p:spPr>
          <a:xfrm>
            <a:off x="7329971" y="5182186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1390072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3AA033-F558-4B6C-BEF2-DF32D3B7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" y="874895"/>
            <a:ext cx="4445835" cy="2821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491801" y="1567204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NO SIGNIFICANCE AT ALL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Box1: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Tot_buds</a:t>
            </a:r>
            <a:r>
              <a:rPr lang="it-IT" dirty="0"/>
              <a:t>(</a:t>
            </a:r>
            <a:r>
              <a:rPr lang="it-IT" dirty="0" err="1"/>
              <a:t>m+v+b</a:t>
            </a:r>
            <a:r>
              <a:rPr lang="it-IT" dirty="0"/>
              <a:t>)~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3272287" y="1874981"/>
            <a:ext cx="4801064" cy="56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2787268" y="2201693"/>
            <a:ext cx="485019" cy="4724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39</a:t>
            </a:fld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4301B1-099B-48BE-99AA-F4291A7B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1FF818-91F0-46BC-99EA-5ECC5E3CB9F7}"/>
              </a:ext>
            </a:extLst>
          </p:cNvPr>
          <p:cNvSpPr/>
          <p:nvPr/>
        </p:nvSpPr>
        <p:spPr>
          <a:xfrm>
            <a:off x="10869810" y="324031"/>
            <a:ext cx="483990" cy="9866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6438F-F136-4C08-B2B6-C530A505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042" y="3418426"/>
            <a:ext cx="6410829" cy="3208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EFF1E-280E-4324-B918-295354EE7E38}"/>
              </a:ext>
            </a:extLst>
          </p:cNvPr>
          <p:cNvSpPr txBox="1"/>
          <p:nvPr/>
        </p:nvSpPr>
        <p:spPr>
          <a:xfrm>
            <a:off x="0" y="3597452"/>
            <a:ext cx="20645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Removing</a:t>
            </a:r>
            <a:r>
              <a:rPr lang="it-IT" dirty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rgbClr val="FF0000"/>
                </a:solidFill>
              </a:rPr>
              <a:t>Distance</a:t>
            </a:r>
            <a:r>
              <a:rPr lang="it-IT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rgbClr val="FF0000"/>
                </a:solidFill>
              </a:rPr>
              <a:t>Length_nodes</a:t>
            </a:r>
            <a:r>
              <a:rPr lang="it-IT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rgbClr val="FF0000"/>
                </a:solidFill>
              </a:rPr>
              <a:t>Length_cm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BEBAEC-EE1E-4165-9928-9E81172A6512}"/>
              </a:ext>
            </a:extLst>
          </p:cNvPr>
          <p:cNvSpPr/>
          <p:nvPr/>
        </p:nvSpPr>
        <p:spPr>
          <a:xfrm>
            <a:off x="1984075" y="4049901"/>
            <a:ext cx="339306" cy="1827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A8CA3-ACDC-451F-BAC8-A442905081AE}"/>
              </a:ext>
            </a:extLst>
          </p:cNvPr>
          <p:cNvSpPr/>
          <p:nvPr/>
        </p:nvSpPr>
        <p:spPr>
          <a:xfrm>
            <a:off x="5544846" y="5066581"/>
            <a:ext cx="485019" cy="2036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15551B-C1E0-465F-AF75-F8792092EFF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029865" y="1874981"/>
            <a:ext cx="2043486" cy="31750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026AAF9-CFF6-4879-97F7-F734B6E7F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60" y="2032429"/>
            <a:ext cx="4173395" cy="313004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861B90-D53E-40DC-BFF6-CA7BB930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07" y="4390616"/>
            <a:ext cx="2686008" cy="20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D172A2CD-54A6-4024-921C-721B07DB1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7F5B2-FCCC-4D28-9A49-0E6D0970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3380206A-C83C-418F-8FB1-D53CDDFD5995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FEFF8-97F9-4780-8E5F-F0F23C2EE4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633386-A406-43DB-B8EE-4FBC7C135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" y="342148"/>
            <a:ext cx="1800000" cy="135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F5641DA-4F1F-484A-8120-B6BE9CD59474}"/>
              </a:ext>
            </a:extLst>
          </p:cNvPr>
          <p:cNvSpPr txBox="1"/>
          <p:nvPr/>
        </p:nvSpPr>
        <p:spPr>
          <a:xfrm>
            <a:off x="2100260" y="1004507"/>
            <a:ext cx="1604513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Tot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buds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==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(1.12+-0.02)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212EEEFF-CD03-41F7-9489-EF9A60857364}"/>
              </a:ext>
            </a:extLst>
          </p:cNvPr>
          <p:cNvSpPr/>
          <p:nvPr/>
        </p:nvSpPr>
        <p:spPr>
          <a:xfrm rot="19831695">
            <a:off x="1636178" y="1578246"/>
            <a:ext cx="202284" cy="48820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69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907700-27DA-4283-97F8-DC06D43B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72" y="671246"/>
            <a:ext cx="6219139" cy="28703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4CEB2-61BD-4B7F-A3C6-DD34052C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78FD2-54DC-4450-B46A-F62DE4AC1965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08F8-E690-4692-AE57-7787630C2E18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…?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0264E-0D58-41F4-A189-6616B16C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84473"/>
            <a:ext cx="5549660" cy="3047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B9D17-A7E3-4D4A-97D3-D377D8FE3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659" y="3732058"/>
            <a:ext cx="5608320" cy="839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C53579-213A-4A8F-A09B-3A0EBB5D7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59" y="4571289"/>
            <a:ext cx="5802418" cy="922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EDF2BC-6F8D-40D8-8291-15BB9A2C0896}"/>
              </a:ext>
            </a:extLst>
          </p:cNvPr>
          <p:cNvSpPr txBox="1"/>
          <p:nvPr/>
        </p:nvSpPr>
        <p:spPr>
          <a:xfrm>
            <a:off x="5743759" y="4786456"/>
            <a:ext cx="1510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Sig</a:t>
            </a:r>
            <a:r>
              <a:rPr lang="it-IT" sz="1000" dirty="0"/>
              <a:t>=0.001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AE14A-E2D4-47BA-B879-D53D711DCB9C}"/>
              </a:ext>
            </a:extLst>
          </p:cNvPr>
          <p:cNvSpPr txBox="1"/>
          <p:nvPr/>
        </p:nvSpPr>
        <p:spPr>
          <a:xfrm>
            <a:off x="4656830" y="4776159"/>
            <a:ext cx="1086929" cy="83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27318-AC74-4657-82A2-A40CC19F4ABE}"/>
              </a:ext>
            </a:extLst>
          </p:cNvPr>
          <p:cNvSpPr txBox="1"/>
          <p:nvPr/>
        </p:nvSpPr>
        <p:spPr>
          <a:xfrm>
            <a:off x="4278701" y="5610046"/>
            <a:ext cx="2346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length_nodes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7AE0BE-B347-4989-AD97-235656262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672" y="3553247"/>
            <a:ext cx="6057900" cy="9906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28D0D7-9E3E-4D45-A5C5-17E7207F64C6}"/>
              </a:ext>
            </a:extLst>
          </p:cNvPr>
          <p:cNvSpPr/>
          <p:nvPr/>
        </p:nvSpPr>
        <p:spPr>
          <a:xfrm rot="17342175">
            <a:off x="6227883" y="4975950"/>
            <a:ext cx="856890" cy="2905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FFCB9-5086-4FB7-A48B-84B42810EAF9}"/>
              </a:ext>
            </a:extLst>
          </p:cNvPr>
          <p:cNvSpPr txBox="1"/>
          <p:nvPr/>
        </p:nvSpPr>
        <p:spPr>
          <a:xfrm>
            <a:off x="7471913" y="3737402"/>
            <a:ext cx="1086929" cy="83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B5CEFE-9818-41F4-B302-C074EF5A7DB0}"/>
              </a:ext>
            </a:extLst>
          </p:cNvPr>
          <p:cNvSpPr txBox="1"/>
          <p:nvPr/>
        </p:nvSpPr>
        <p:spPr>
          <a:xfrm>
            <a:off x="7471913" y="4822553"/>
            <a:ext cx="2346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length_cm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24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4B82B13-1C94-477F-BFF3-8DE2583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977" y="70582"/>
            <a:ext cx="4854835" cy="40039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4CEB2-61BD-4B7F-A3C6-DD34052C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78FD2-54DC-4450-B46A-F62DE4AC1965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08F8-E690-4692-AE57-7787630C2E18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…?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DF2BC-6F8D-40D8-8291-15BB9A2C0896}"/>
              </a:ext>
            </a:extLst>
          </p:cNvPr>
          <p:cNvSpPr txBox="1"/>
          <p:nvPr/>
        </p:nvSpPr>
        <p:spPr>
          <a:xfrm>
            <a:off x="60800" y="5162026"/>
            <a:ext cx="1510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Sig</a:t>
            </a:r>
            <a:r>
              <a:rPr lang="it-IT" sz="1000" dirty="0"/>
              <a:t>=0.001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27318-AC74-4657-82A2-A40CC19F4ABE}"/>
              </a:ext>
            </a:extLst>
          </p:cNvPr>
          <p:cNvSpPr txBox="1"/>
          <p:nvPr/>
        </p:nvSpPr>
        <p:spPr>
          <a:xfrm>
            <a:off x="60800" y="3922950"/>
            <a:ext cx="234638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</a:rPr>
              <a:t>Because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redundant</a:t>
            </a:r>
            <a:r>
              <a:rPr lang="it-IT" dirty="0">
                <a:solidFill>
                  <a:srgbClr val="FF0000"/>
                </a:solidFill>
              </a:rPr>
              <a:t> i </a:t>
            </a:r>
            <a:r>
              <a:rPr lang="it-IT" dirty="0" err="1">
                <a:solidFill>
                  <a:srgbClr val="FF0000"/>
                </a:solidFill>
              </a:rPr>
              <a:t>chose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rank_node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E3D63-27F8-4EA4-A543-C7A120F2A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0" y="720908"/>
            <a:ext cx="4079879" cy="30492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CAE14A-E2D4-47BA-B879-D53D711DCB9C}"/>
              </a:ext>
            </a:extLst>
          </p:cNvPr>
          <p:cNvSpPr txBox="1"/>
          <p:nvPr/>
        </p:nvSpPr>
        <p:spPr>
          <a:xfrm>
            <a:off x="810883" y="3215249"/>
            <a:ext cx="902049" cy="591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28D0D7-9E3E-4D45-A5C5-17E7207F64C6}"/>
              </a:ext>
            </a:extLst>
          </p:cNvPr>
          <p:cNvSpPr/>
          <p:nvPr/>
        </p:nvSpPr>
        <p:spPr>
          <a:xfrm rot="19822212">
            <a:off x="1586949" y="2908393"/>
            <a:ext cx="2811121" cy="745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Chart, bar chart, histogram&#10;&#10;Description automatically generated">
            <a:extLst>
              <a:ext uri="{FF2B5EF4-FFF2-40B4-BE49-F238E27FC236}">
                <a16:creationId xmlns:a16="http://schemas.microsoft.com/office/drawing/2014/main" id="{7771ACB7-3DA7-4CF2-A35D-40109BEE2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6" y="2489803"/>
            <a:ext cx="5538814" cy="4154111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low confidence">
            <a:extLst>
              <a:ext uri="{FF2B5EF4-FFF2-40B4-BE49-F238E27FC236}">
                <a16:creationId xmlns:a16="http://schemas.microsoft.com/office/drawing/2014/main" id="{FD250492-EBFD-4BE5-87ED-FE0BA8059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72" y="4141793"/>
            <a:ext cx="3377210" cy="253290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BAE90BE8-4506-46BC-8CA0-D1C403B7F1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448" t="9366" r="1448" b="14105"/>
          <a:stretch/>
        </p:blipFill>
        <p:spPr>
          <a:xfrm>
            <a:off x="9686045" y="1051466"/>
            <a:ext cx="2505955" cy="14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58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D172A2CD-54A6-4024-921C-721B07DB1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7F5B2-FCCC-4D28-9A49-0E6D0970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3380206A-C83C-418F-8FB1-D53CDDFD5995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FEFF8-97F9-4780-8E5F-F0F23C2EE4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633386-A406-43DB-B8EE-4FBC7C135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" y="342148"/>
            <a:ext cx="1800000" cy="135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F5641DA-4F1F-484A-8120-B6BE9CD59474}"/>
              </a:ext>
            </a:extLst>
          </p:cNvPr>
          <p:cNvSpPr txBox="1"/>
          <p:nvPr/>
        </p:nvSpPr>
        <p:spPr>
          <a:xfrm>
            <a:off x="2100260" y="1004507"/>
            <a:ext cx="1604513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Tot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buds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==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(1.12+-0.02)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212EEEFF-CD03-41F7-9489-EF9A60857364}"/>
              </a:ext>
            </a:extLst>
          </p:cNvPr>
          <p:cNvSpPr/>
          <p:nvPr/>
        </p:nvSpPr>
        <p:spPr>
          <a:xfrm rot="19831695">
            <a:off x="1636178" y="1578246"/>
            <a:ext cx="202284" cy="48820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 with low confidence">
            <a:extLst>
              <a:ext uri="{FF2B5EF4-FFF2-40B4-BE49-F238E27FC236}">
                <a16:creationId xmlns:a16="http://schemas.microsoft.com/office/drawing/2014/main" id="{98CB3AF6-7768-4C2D-BC80-C45C7E1AF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20" y="2424055"/>
            <a:ext cx="1800000" cy="135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74FC5E7-E79F-4342-9965-A16015B84CD0}"/>
              </a:ext>
            </a:extLst>
          </p:cNvPr>
          <p:cNvSpPr txBox="1"/>
          <p:nvPr/>
        </p:nvSpPr>
        <p:spPr>
          <a:xfrm>
            <a:off x="3824525" y="2833000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~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rank_node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38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6EAF0C-3676-4EF1-A411-9923514C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74" y="1151244"/>
            <a:ext cx="4680000" cy="4448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A8D13-F8FC-4CEB-80E1-4EEBA511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48" y="1228684"/>
            <a:ext cx="4680000" cy="4660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4608947" y="1459510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from the model LENGTH_NODE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571337" y="2848552"/>
            <a:ext cx="837444" cy="16429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4408781" y="2212883"/>
            <a:ext cx="1648495" cy="1111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C9C6FDA-172C-41E0-A75E-5AAAAE8A2024}"/>
              </a:ext>
            </a:extLst>
          </p:cNvPr>
          <p:cNvSpPr/>
          <p:nvPr/>
        </p:nvSpPr>
        <p:spPr>
          <a:xfrm>
            <a:off x="10524227" y="2848552"/>
            <a:ext cx="902898" cy="13937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8B0650-24A7-473C-9C6A-29F2A147DEEB}"/>
              </a:ext>
            </a:extLst>
          </p:cNvPr>
          <p:cNvSpPr txBox="1"/>
          <p:nvPr/>
        </p:nvSpPr>
        <p:spPr>
          <a:xfrm>
            <a:off x="7923734" y="56605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node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30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C9F61-80AA-413C-A882-45647475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2" y="1367983"/>
            <a:ext cx="5116460" cy="43793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300ECC-6AAB-4CA5-9535-9C6AE967686F}"/>
              </a:ext>
            </a:extLst>
          </p:cNvPr>
          <p:cNvSpPr txBox="1"/>
          <p:nvPr/>
        </p:nvSpPr>
        <p:spPr>
          <a:xfrm>
            <a:off x="4623758" y="1385008"/>
            <a:ext cx="7430122" cy="48419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dirty="0"/>
              <a:t>The </a:t>
            </a:r>
            <a:r>
              <a:rPr lang="en-US" sz="1200" b="1" u="sng" dirty="0"/>
              <a:t>average bursting of FATE V is exp(0.62)=1.83</a:t>
            </a:r>
            <a:r>
              <a:rPr lang="en-US" sz="1200" b="1" u="sng" dirty="0">
                <a:sym typeface="Wingdings" panose="05000000000000000000" pitchFamily="2" charset="2"/>
              </a:rPr>
              <a:t>65%</a:t>
            </a:r>
            <a:endParaRPr 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 has </a:t>
            </a:r>
            <a:r>
              <a:rPr lang="en-US" sz="1200" dirty="0">
                <a:sym typeface="Wingdings" panose="05000000000000000000" pitchFamily="2" charset="2"/>
              </a:rPr>
              <a:t>greater % of bursting by a factor of </a:t>
            </a:r>
            <a:r>
              <a:rPr lang="en-US" sz="1200" b="1" u="sng" dirty="0"/>
              <a:t>exp(0.75)=2.137</a:t>
            </a:r>
            <a:r>
              <a:rPr lang="en-US" sz="1200" b="1" u="sng" dirty="0">
                <a:sym typeface="Wingdings" panose="05000000000000000000" pitchFamily="2" charset="2"/>
              </a:rPr>
              <a:t>40%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NS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of exp(-0.5927)=</a:t>
            </a:r>
            <a:r>
              <a:rPr lang="en-US" sz="1200" b="1" dirty="0"/>
              <a:t>0.55</a:t>
            </a:r>
            <a:r>
              <a:rPr lang="en-US" sz="1200" b="1" dirty="0">
                <a:sym typeface="Wingdings" panose="05000000000000000000" pitchFamily="2" charset="2"/>
              </a:rPr>
              <a:t> 1.83*0.55every  increase of “siblings”  50%. (***)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highlight>
                  <a:srgbClr val="FFFF00"/>
                </a:highlight>
              </a:rPr>
              <a:t>in fate V, we expect a increase % of bursting </a:t>
            </a:r>
            <a:r>
              <a:rPr lang="en-US" sz="1200" dirty="0">
                <a:highlight>
                  <a:srgbClr val="FFFF00"/>
                </a:highlight>
              </a:rPr>
              <a:t>by a factor of exp(0.06)=</a:t>
            </a:r>
            <a:r>
              <a:rPr lang="en-US" sz="1200" b="1" dirty="0">
                <a:highlight>
                  <a:srgbClr val="FFFF00"/>
                </a:highlight>
              </a:rPr>
              <a:t>1.06</a:t>
            </a:r>
            <a:r>
              <a:rPr lang="en-US" sz="1200" b="1" dirty="0">
                <a:highlight>
                  <a:srgbClr val="FFFF00"/>
                </a:highlight>
                <a:sym typeface="Wingdings" panose="05000000000000000000" pitchFamily="2" charset="2"/>
              </a:rPr>
              <a:t> 1.83*1.06every  increase of “length”(***)acrotony? But why it decrease with distance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of exp(-0.4)=</a:t>
            </a:r>
            <a:r>
              <a:rPr lang="en-US" sz="1200" b="1" dirty="0"/>
              <a:t>0.66</a:t>
            </a:r>
            <a:r>
              <a:rPr lang="en-US" sz="1200" b="1" dirty="0">
                <a:sym typeface="Wingdings" panose="05000000000000000000" pitchFamily="2" charset="2"/>
              </a:rPr>
              <a:t> 1.83*0.66every  increase of “distance”(***)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M, we expect a decrease % of bursting </a:t>
            </a:r>
            <a:r>
              <a:rPr lang="en-US" sz="1200" dirty="0"/>
              <a:t>by a factor of exp(-0.39)=</a:t>
            </a:r>
            <a:r>
              <a:rPr lang="en-US" sz="1200" b="1" dirty="0"/>
              <a:t>0.67</a:t>
            </a:r>
            <a:r>
              <a:rPr lang="en-US" sz="1200" b="1" dirty="0">
                <a:sym typeface="Wingdings" panose="05000000000000000000" pitchFamily="2" charset="2"/>
              </a:rPr>
              <a:t> 1.83*0.67every  increase of “siblings”. NS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M, we expect the same odd of fate V when increase the length</a:t>
            </a:r>
            <a:endParaRPr lang="en-US" sz="1200" b="1" dirty="0"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M, we expect an increase % of bursting </a:t>
            </a:r>
            <a:r>
              <a:rPr lang="en-US" sz="1200" dirty="0"/>
              <a:t>by a factor of exp(0.32)=</a:t>
            </a:r>
            <a:r>
              <a:rPr lang="en-US" sz="1200" b="1" dirty="0"/>
              <a:t>0.58</a:t>
            </a:r>
            <a:r>
              <a:rPr lang="en-US" sz="1200" b="1" dirty="0">
                <a:sym typeface="Wingdings" panose="05000000000000000000" pitchFamily="2" charset="2"/>
              </a:rPr>
              <a:t> 1.83*0.58every  increase of “distance”(***)</a:t>
            </a:r>
            <a:endParaRPr 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FD9DA-573A-4313-A5E2-534BA55FD7A3}"/>
              </a:ext>
            </a:extLst>
          </p:cNvPr>
          <p:cNvSpPr txBox="1"/>
          <p:nvPr/>
        </p:nvSpPr>
        <p:spPr>
          <a:xfrm>
            <a:off x="14602" y="6159311"/>
            <a:ext cx="1035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Concluding</a:t>
            </a:r>
            <a:r>
              <a:rPr lang="it-IT" dirty="0">
                <a:highlight>
                  <a:srgbClr val="FFFF00"/>
                </a:highlight>
              </a:rPr>
              <a:t>: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V or M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buds</a:t>
            </a:r>
            <a:r>
              <a:rPr lang="it-IT" dirty="0">
                <a:highlight>
                  <a:srgbClr val="FFFF00"/>
                </a:highlight>
              </a:rPr>
              <a:t> in the </a:t>
            </a:r>
            <a:r>
              <a:rPr lang="it-IT" dirty="0" err="1">
                <a:highlight>
                  <a:srgbClr val="FFFF00"/>
                </a:highlight>
              </a:rPr>
              <a:t>same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node</a:t>
            </a:r>
            <a:r>
              <a:rPr lang="it-IT" dirty="0">
                <a:highlight>
                  <a:srgbClr val="FFFF00"/>
                </a:highlight>
              </a:rPr>
              <a:t>. The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M and V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effected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distance</a:t>
            </a:r>
            <a:r>
              <a:rPr lang="it-IT" dirty="0">
                <a:highlight>
                  <a:srgbClr val="FFFF00"/>
                </a:highlight>
              </a:rPr>
              <a:t>(+ for M and – for V) and by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(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-)</a:t>
            </a:r>
          </a:p>
        </p:txBody>
      </p:sp>
    </p:spTree>
    <p:extLst>
      <p:ext uri="{BB962C8B-B14F-4D97-AF65-F5344CB8AC3E}">
        <p14:creationId xmlns:p14="http://schemas.microsoft.com/office/powerpoint/2010/main" val="4055844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D172A2CD-54A6-4024-921C-721B07DB1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7F5B2-FCCC-4D28-9A49-0E6D0970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3380206A-C83C-418F-8FB1-D53CDDFD5995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FEFF8-97F9-4780-8E5F-F0F23C2EE4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633386-A406-43DB-B8EE-4FBC7C135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" y="342148"/>
            <a:ext cx="1800000" cy="135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F5641DA-4F1F-484A-8120-B6BE9CD59474}"/>
              </a:ext>
            </a:extLst>
          </p:cNvPr>
          <p:cNvSpPr txBox="1"/>
          <p:nvPr/>
        </p:nvSpPr>
        <p:spPr>
          <a:xfrm>
            <a:off x="2100260" y="1004507"/>
            <a:ext cx="1604513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Tot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buds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==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(1.12+-0.02)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212EEEFF-CD03-41F7-9489-EF9A60857364}"/>
              </a:ext>
            </a:extLst>
          </p:cNvPr>
          <p:cNvSpPr/>
          <p:nvPr/>
        </p:nvSpPr>
        <p:spPr>
          <a:xfrm rot="19831695">
            <a:off x="1636178" y="1578246"/>
            <a:ext cx="202284" cy="48820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 with low confidence">
            <a:extLst>
              <a:ext uri="{FF2B5EF4-FFF2-40B4-BE49-F238E27FC236}">
                <a16:creationId xmlns:a16="http://schemas.microsoft.com/office/drawing/2014/main" id="{98CB3AF6-7768-4C2D-BC80-C45C7E1AF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20" y="2424055"/>
            <a:ext cx="1800000" cy="135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74FC5E7-E79F-4342-9965-A16015B84CD0}"/>
              </a:ext>
            </a:extLst>
          </p:cNvPr>
          <p:cNvSpPr txBox="1"/>
          <p:nvPr/>
        </p:nvSpPr>
        <p:spPr>
          <a:xfrm>
            <a:off x="3824525" y="2833000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~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rank_node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6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381-D476-4A98-8FCA-64F26259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2" y="3930707"/>
            <a:ext cx="5684070" cy="195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4985E-9C30-4F56-93FA-D45BB8A8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8" y="977110"/>
            <a:ext cx="6407977" cy="4154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950-E768-49C2-84FB-8A6D8BB7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8" y="1312984"/>
            <a:ext cx="859524" cy="119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FDF9B-A17C-49FF-BA74-923AEA3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62" y="1145906"/>
            <a:ext cx="2737717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227366" y="217041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659923" y="1087719"/>
            <a:ext cx="3380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6" y="171149"/>
            <a:ext cx="819439" cy="78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1023857"/>
            <a:ext cx="4501918" cy="2066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1FD6D-44BF-47C7-9797-6EB3DC6C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9C561-2E6D-46BC-9070-154DE5D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" y="4613954"/>
            <a:ext cx="4590764" cy="1945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07339C-DBAF-4F19-A66C-C67E74BE9A42}"/>
              </a:ext>
            </a:extLst>
          </p:cNvPr>
          <p:cNvSpPr/>
          <p:nvPr/>
        </p:nvSpPr>
        <p:spPr>
          <a:xfrm>
            <a:off x="1227366" y="3610401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36E1D-65B5-460A-BD3E-0BE86CF5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" y="3639743"/>
            <a:ext cx="1201771" cy="633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1E55E-2A4E-4783-BF24-1A0F0DAB13D4}"/>
              </a:ext>
            </a:extLst>
          </p:cNvPr>
          <p:cNvSpPr txBox="1"/>
          <p:nvPr/>
        </p:nvSpPr>
        <p:spPr>
          <a:xfrm>
            <a:off x="4747475" y="4620815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4313</Words>
  <Application>Microsoft Office PowerPoint</Application>
  <PresentationFormat>Widescreen</PresentationFormat>
  <Paragraphs>583</Paragraphs>
  <Slides>46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137</cp:revision>
  <dcterms:created xsi:type="dcterms:W3CDTF">2022-01-26T08:17:53Z</dcterms:created>
  <dcterms:modified xsi:type="dcterms:W3CDTF">2022-03-21T21:27:52Z</dcterms:modified>
</cp:coreProperties>
</file>